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Syne"/>
      <p:regular r:id="rId17"/>
    </p:embeddedFont>
    <p:embeddedFont>
      <p:font typeface="Syne"/>
      <p:regular r:id="rId18"/>
    </p:embeddedFont>
    <p:embeddedFont>
      <p:font typeface="Arimo"/>
      <p:regular r:id="rId19"/>
    </p:embeddedFont>
    <p:embeddedFont>
      <p:font typeface="Arimo"/>
      <p:regular r:id="rId20"/>
    </p:embeddedFont>
    <p:embeddedFont>
      <p:font typeface="Arimo"/>
      <p:regular r:id="rId21"/>
    </p:embeddedFont>
    <p:embeddedFont>
      <p:font typeface="Arim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FactCheck.org" TargetMode="External"/><Relationship Id="rId1" Type="http://schemas.openxmlformats.org/officeDocument/2006/relationships/image" Target="../media/image-9-1.png"/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91678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Media Influence: Shaping Public Opinion &amp; The Role of Misinformation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16671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critical look at media’s power in shaping perceptions and beliefs.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837724" y="5836801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44" y="5844421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40287" y="5818942"/>
            <a:ext cx="1877973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D9E1FF"/>
                </a:solidFill>
                <a:latin typeface="Arimo Bold" pitchFamily="34" charset="0"/>
                <a:ea typeface="Arimo Bold" pitchFamily="34" charset="-122"/>
                <a:cs typeface="Arimo Bold" pitchFamily="34" charset="-120"/>
              </a:rPr>
              <a:t>by Himanshu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54386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Conclusion &amp; Key Takeaways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521393"/>
            <a:ext cx="3614618" cy="1357193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3760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Media Power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4256246"/>
            <a:ext cx="31359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Can be manipulated.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521393"/>
            <a:ext cx="3614618" cy="1357193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10417373" y="37607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Public Awareness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7373" y="4256246"/>
            <a:ext cx="313598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Essential for critical analysis.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117902"/>
            <a:ext cx="7468553" cy="1357193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6563439" y="53572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Responsibility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3439" y="5852755"/>
            <a:ext cx="69899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Individuals, platforms, policymakers.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868811"/>
            <a:ext cx="976479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Understanding Media Influence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171117"/>
            <a:ext cx="386905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Defining Media Influence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76238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Media's ability to shape public opinion and perceptions.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417111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Significance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762381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Critical role in politics, society, and decision-making.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94833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Types of Media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28052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5" name="Text 2"/>
          <p:cNvSpPr/>
          <p:nvPr/>
        </p:nvSpPr>
        <p:spPr>
          <a:xfrm>
            <a:off x="7101959" y="328052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Traditional Media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3776067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Newspapers, radio, and television broadcasting.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28052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8" name="Text 5"/>
          <p:cNvSpPr/>
          <p:nvPr/>
        </p:nvSpPr>
        <p:spPr>
          <a:xfrm>
            <a:off x="10955893" y="3280529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Digital &amp; Social Media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55893" y="4128016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Websites, blogs, YouTube, Facebook, X, Instagram.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40258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sp>
        <p:nvSpPr>
          <p:cNvPr id="11" name="Text 8"/>
          <p:cNvSpPr/>
          <p:nvPr/>
        </p:nvSpPr>
        <p:spPr>
          <a:xfrm>
            <a:off x="7101959" y="540258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Alternative Media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5898118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Influencers and independent content creators.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973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2214" y="625197"/>
            <a:ext cx="7552373" cy="133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How Media Shapes Opinions</a:t>
            </a:r>
            <a:endParaRPr lang="en-US" sz="42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214" y="2303740"/>
            <a:ext cx="568404" cy="56840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2214" y="3099435"/>
            <a:ext cx="229004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Agenda Setting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282214" y="3570089"/>
            <a:ext cx="2290048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Media determines important issues.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3257" y="2303740"/>
            <a:ext cx="568404" cy="56840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3257" y="3099435"/>
            <a:ext cx="2290167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Framing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8913257" y="3570089"/>
            <a:ext cx="2290167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Presentation influences interpretation.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419" y="2303740"/>
            <a:ext cx="568404" cy="56840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419" y="3099435"/>
            <a:ext cx="229004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Priming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11544419" y="3570089"/>
            <a:ext cx="2290048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Conditions audiences' thinking.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2214" y="5343763"/>
            <a:ext cx="568404" cy="56840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82214" y="6139458"/>
            <a:ext cx="2290048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Repetition Effect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6282214" y="6944439"/>
            <a:ext cx="2290048" cy="7277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Exposure strengthens beliefs.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5619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Media's Power in Politics &amp; Society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593324" y="2723198"/>
            <a:ext cx="30480" cy="4550212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5" name="Shape 2"/>
          <p:cNvSpPr/>
          <p:nvPr/>
        </p:nvSpPr>
        <p:spPr>
          <a:xfrm>
            <a:off x="6832104" y="3246358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6" name="Shape 3"/>
          <p:cNvSpPr/>
          <p:nvPr/>
        </p:nvSpPr>
        <p:spPr>
          <a:xfrm>
            <a:off x="6324064" y="299239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315" y="3050381"/>
            <a:ext cx="337899" cy="42243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790259" y="2962513"/>
            <a:ext cx="313051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Election Campaigns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790259" y="3458051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Shaping political narratives.</a:t>
            </a:r>
            <a:endParaRPr lang="en-US" sz="1850" dirty="0"/>
          </a:p>
        </p:txBody>
      </p:sp>
      <p:sp>
        <p:nvSpPr>
          <p:cNvPr id="10" name="Shape 6"/>
          <p:cNvSpPr/>
          <p:nvPr/>
        </p:nvSpPr>
        <p:spPr>
          <a:xfrm>
            <a:off x="6832104" y="4842867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11" name="Shape 7"/>
          <p:cNvSpPr/>
          <p:nvPr/>
        </p:nvSpPr>
        <p:spPr>
          <a:xfrm>
            <a:off x="6324064" y="458890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315" y="4646890"/>
            <a:ext cx="337899" cy="42243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790259" y="4559022"/>
            <a:ext cx="285630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Social Movements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790259" y="5054560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Activism (e.g., #MeToo, Black Lives Matter).</a:t>
            </a:r>
            <a:endParaRPr lang="en-US" sz="1850" dirty="0"/>
          </a:p>
        </p:txBody>
      </p:sp>
      <p:sp>
        <p:nvSpPr>
          <p:cNvPr id="15" name="Shape 10"/>
          <p:cNvSpPr/>
          <p:nvPr/>
        </p:nvSpPr>
        <p:spPr>
          <a:xfrm>
            <a:off x="6832104" y="6439376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4426B"/>
          </a:solidFill>
          <a:ln/>
        </p:spPr>
      </p:sp>
      <p:sp>
        <p:nvSpPr>
          <p:cNvPr id="16" name="Shape 11"/>
          <p:cNvSpPr/>
          <p:nvPr/>
        </p:nvSpPr>
        <p:spPr>
          <a:xfrm>
            <a:off x="6324064" y="618541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2B2952"/>
          </a:solidFill>
          <a:ln/>
        </p:spPr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4315" y="6243399"/>
            <a:ext cx="337899" cy="422434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790259" y="615553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Crisis Reporting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790259" y="6651069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Pandemics and wars.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093" y="614720"/>
            <a:ext cx="7582614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The Rise of Misinformation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7093" y="2261354"/>
            <a:ext cx="1115258" cy="13383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16917" y="2484358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Misinformation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716917" y="2946202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False or inaccurate information.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093" y="3599736"/>
            <a:ext cx="1115258" cy="13383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16917" y="3822740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Disinformation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716917" y="4284583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Intentionally false information.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093" y="4938117"/>
            <a:ext cx="1115258" cy="13383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16917" y="5161121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Malinformation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716917" y="5622965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Based on reality, used to inflict harm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7093" y="6276499"/>
            <a:ext cx="1115258" cy="13383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16917" y="6499503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Tactics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7716917" y="6961346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Clickbait, deepfakes, misleading headlines.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56348"/>
            <a:ext cx="1233332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Psychological Impact of Misinformation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753195" y="42668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Confirmation Bias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762381"/>
            <a:ext cx="373165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Echo chambers.</a:t>
            </a:r>
            <a:endParaRPr lang="en-US" sz="18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2720" y="4209455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28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800" dirty="0"/>
          </a:p>
        </p:txBody>
      </p:sp>
      <p:sp>
        <p:nvSpPr>
          <p:cNvPr id="7" name="Text 4"/>
          <p:cNvSpPr/>
          <p:nvPr/>
        </p:nvSpPr>
        <p:spPr>
          <a:xfrm>
            <a:off x="9941243" y="304359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Fear &amp; Panic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41243" y="3539133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Manipulation.</a:t>
            </a:r>
            <a:endParaRPr lang="en-US" sz="18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153995" y="3264813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28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800" dirty="0"/>
          </a:p>
        </p:txBody>
      </p:sp>
      <p:sp>
        <p:nvSpPr>
          <p:cNvPr id="11" name="Text 7"/>
          <p:cNvSpPr/>
          <p:nvPr/>
        </p:nvSpPr>
        <p:spPr>
          <a:xfrm>
            <a:off x="9941243" y="5490091"/>
            <a:ext cx="313920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Conspiracy Theories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41243" y="5985629"/>
            <a:ext cx="385143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Widespread.</a:t>
            </a:r>
            <a:endParaRPr lang="en-US" sz="18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81436" y="5972532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28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67909"/>
            <a:ext cx="1151060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Social Media's Role in Misinformation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550676"/>
            <a:ext cx="2159079" cy="1357193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4" name="Text 2"/>
          <p:cNvSpPr/>
          <p:nvPr/>
        </p:nvSpPr>
        <p:spPr>
          <a:xfrm>
            <a:off x="1748909" y="3018830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3236119" y="2789992"/>
            <a:ext cx="216860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Virality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236119" y="3285530"/>
            <a:ext cx="2168604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Speed of fake news.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3116461" y="3892629"/>
            <a:ext cx="10556558" cy="15240"/>
          </a:xfrm>
          <a:prstGeom prst="roundRect">
            <a:avLst>
              <a:gd name="adj" fmla="val 235611"/>
            </a:avLst>
          </a:prstGeom>
          <a:solidFill>
            <a:srgbClr val="44426B"/>
          </a:solidFill>
          <a:ln/>
        </p:spPr>
      </p:sp>
      <p:sp>
        <p:nvSpPr>
          <p:cNvPr id="8" name="Shape 6"/>
          <p:cNvSpPr/>
          <p:nvPr/>
        </p:nvSpPr>
        <p:spPr>
          <a:xfrm>
            <a:off x="837724" y="4027527"/>
            <a:ext cx="4318278" cy="1357193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9" name="Text 7"/>
          <p:cNvSpPr/>
          <p:nvPr/>
        </p:nvSpPr>
        <p:spPr>
          <a:xfrm>
            <a:off x="2828568" y="4495681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395317" y="4266843"/>
            <a:ext cx="208311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Amplification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95317" y="4762381"/>
            <a:ext cx="208311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Algorithmic boost.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5275659" y="5369481"/>
            <a:ext cx="8397359" cy="15240"/>
          </a:xfrm>
          <a:prstGeom prst="roundRect">
            <a:avLst>
              <a:gd name="adj" fmla="val 235611"/>
            </a:avLst>
          </a:prstGeom>
          <a:solidFill>
            <a:srgbClr val="44426B"/>
          </a:solidFill>
          <a:ln/>
        </p:spPr>
      </p:sp>
      <p:sp>
        <p:nvSpPr>
          <p:cNvPr id="13" name="Shape 11"/>
          <p:cNvSpPr/>
          <p:nvPr/>
        </p:nvSpPr>
        <p:spPr>
          <a:xfrm>
            <a:off x="837724" y="5504378"/>
            <a:ext cx="6477476" cy="1357193"/>
          </a:xfrm>
          <a:prstGeom prst="roundRect">
            <a:avLst>
              <a:gd name="adj" fmla="val 2646"/>
            </a:avLst>
          </a:prstGeom>
          <a:solidFill>
            <a:srgbClr val="2B2952"/>
          </a:solidFill>
          <a:ln/>
        </p:spPr>
      </p:sp>
      <p:sp>
        <p:nvSpPr>
          <p:cNvPr id="14" name="Text 12"/>
          <p:cNvSpPr/>
          <p:nvPr/>
        </p:nvSpPr>
        <p:spPr>
          <a:xfrm>
            <a:off x="3908107" y="5972532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7554516" y="5743694"/>
            <a:ext cx="224801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Filter Bubbles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54516" y="6239232"/>
            <a:ext cx="224801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Limited perspectives.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4385" y="957620"/>
            <a:ext cx="7555230" cy="13351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FFFF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Fighting Misinformation: Solutions</a:t>
            </a:r>
            <a:endParaRPr lang="en-US" sz="4200" dirty="0"/>
          </a:p>
        </p:txBody>
      </p:sp>
      <p:sp>
        <p:nvSpPr>
          <p:cNvPr id="4" name="Text 1"/>
          <p:cNvSpPr/>
          <p:nvPr/>
        </p:nvSpPr>
        <p:spPr>
          <a:xfrm>
            <a:off x="794385" y="2746653"/>
            <a:ext cx="3607356" cy="749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262896" y="3779282"/>
            <a:ext cx="2670334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Media Literacy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94385" y="4249103"/>
            <a:ext cx="3607356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Critical thinking skills.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742140" y="2746653"/>
            <a:ext cx="3607475" cy="749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210651" y="3779282"/>
            <a:ext cx="2670334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Fact-Checking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4742140" y="4249103"/>
            <a:ext cx="3607475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u="sng" dirty="0">
                <a:solidFill>
                  <a:srgbClr val="8061FF"/>
                </a:solidFill>
                <a:latin typeface="Arimo" pitchFamily="34" charset="0"/>
                <a:ea typeface="Arimo" pitchFamily="34" charset="-122"/>
                <a:cs typeface="Arimo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FactCheck.org</a:t>
            </a:r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2768203" y="5406509"/>
            <a:ext cx="3607475" cy="749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3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3236714" y="6439138"/>
            <a:ext cx="2670334" cy="333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9E1FF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AI Tools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2768203" y="6908959"/>
            <a:ext cx="3607475" cy="3630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9E1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Detecting fake news.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2025-03-23T14:50:58Z</dcterms:created>
  <dcterms:modified xsi:type="dcterms:W3CDTF">2025-03-23T14:50:58Z</dcterms:modified>
</cp:coreProperties>
</file>